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778A99F-2678-495B-8987-0B00BD31CA67}">
  <a:tblStyle styleId="{F778A99F-2678-495B-8987-0B00BD31C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77186eb1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77186eb1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7fc9e74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7fc9e74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fc9e748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7fc9e748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fc9e748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fc9e748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fc9e748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7fc9e748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04ba6a9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04ba6a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fc9e748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fc9e748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d50d786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d50d786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3d265e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3d265e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73d265e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73d265e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1ccfa64f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1ccfa64f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fc9e7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fc9e7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1ccfa6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1ccfa6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oasis-brains.org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ypi.org/project/antspyx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19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2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Classification and Visualization of Alzheimer’s Disease using Volumetric Convolutional Neural Network </a:t>
            </a:r>
            <a:r>
              <a:rPr lang="en" sz="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1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	 	 	 		</a:t>
            </a:r>
            <a:endParaRPr sz="11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281117" y="2913500"/>
            <a:ext cx="63315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Brennan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Arezoo Bybordi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Ceres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474" y="2231813"/>
            <a:ext cx="1974799" cy="26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275" y="2231825"/>
            <a:ext cx="2208650" cy="2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ICAE </a:t>
            </a:r>
            <a:r>
              <a:rPr lang="en"/>
              <a:t>Autoencoder summary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50" y="1724275"/>
            <a:ext cx="3426408" cy="33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08" y="1724275"/>
            <a:ext cx="3305036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ICAE</a:t>
            </a:r>
            <a:r>
              <a:rPr lang="en"/>
              <a:t> Model Architecture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623295" cy="421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095" y="771450"/>
            <a:ext cx="4883852" cy="421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425" y="2785675"/>
            <a:ext cx="1495150" cy="214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Best Model Architecture: CAE with augmentation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00" y="723500"/>
            <a:ext cx="1905350" cy="4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175" y="723500"/>
            <a:ext cx="1830750" cy="4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850" y="723500"/>
            <a:ext cx="1830725" cy="233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Features across Convolutional Layers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411452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52" y="771450"/>
            <a:ext cx="4275348" cy="202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002" y="2953711"/>
            <a:ext cx="2177138" cy="203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 Loss and Accuracy </a:t>
            </a:r>
            <a:r>
              <a:rPr lang="en"/>
              <a:t>(CAE)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0" y="1781075"/>
            <a:ext cx="4765154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250" y="1781075"/>
            <a:ext cx="425275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Experiments</a:t>
            </a:r>
            <a:endParaRPr/>
          </a:p>
        </p:txBody>
      </p:sp>
      <p:graphicFrame>
        <p:nvGraphicFramePr>
          <p:cNvPr id="182" name="Google Shape;182;p27"/>
          <p:cNvGraphicFramePr/>
          <p:nvPr/>
        </p:nvGraphicFramePr>
        <p:xfrm>
          <a:off x="181475" y="185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{F778A99F-2678-495B-8987-0B00BD31CA67}</a:tableStyleId>
              </a:tblPr>
              <a:tblGrid>
                <a:gridCol w="1146150"/>
                <a:gridCol w="933400"/>
                <a:gridCol w="834050"/>
                <a:gridCol w="971200"/>
                <a:gridCol w="971200"/>
                <a:gridCol w="971200"/>
                <a:gridCol w="971200"/>
                <a:gridCol w="971200"/>
                <a:gridCol w="971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architecture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AUC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CAE (Not stratified, not augmented)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CAE aug+strat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ICAE (no aug)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ICAE (aug)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96675" y="1755825"/>
            <a:ext cx="76935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preprocessing </a:t>
            </a: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(Daniel)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Creating Convolutional Autoencoder (Arezoo)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Creating Convolutional Autoencoder with Inception module (Andrea)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Creating a classifier using CAE (Arezoo)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Creating a generator to solve the big data issues (Batch size 2, non stratified train and test data, non-augmented data) (Arezoo)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New generator with increase in batch size, stratified train and test data and augmented training data by rotation (Daniel)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Creating end-to-end architecture (having the autoencoder and classifier in one architecture) (Daniel)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Dealing with class imbalance with further assigning weights to different classes (Andrea)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Experiments done by changing the input size(16 slices), increasing batch size (Daniel)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Experiments done by changing the architecture (increasing number of neurons in the dense layer), etc. (Daniel)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Experiments done on training model. (Andrea)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Making architecture plots (Andrea)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Visualization of the convolutional layers (Arezoo)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GitHub wiki initialization (Andrea)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Presentation initialization (Arezoo)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Commits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471900" y="1919075"/>
            <a:ext cx="1751400" cy="29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to right: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Arezoo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</a:t>
            </a:r>
            <a:endParaRPr/>
          </a:p>
        </p:txBody>
      </p:sp>
      <p:sp>
        <p:nvSpPr>
          <p:cNvPr id="195" name="Google Shape;195;p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675" y="1749575"/>
            <a:ext cx="6852327" cy="33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Research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Investigate benefit of T2 contrast enhancement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755300"/>
            <a:ext cx="2210526" cy="2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688" y="2784219"/>
            <a:ext cx="2210524" cy="220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050" y="2784278"/>
            <a:ext cx="2210500" cy="220084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2796863" y="3601500"/>
            <a:ext cx="566400" cy="566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5833825" y="3720300"/>
            <a:ext cx="447600" cy="447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Classifying neuroimaging data</a:t>
            </a:r>
            <a:r>
              <a:rPr lang="en"/>
              <a:t> related to Alzheimer disease.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Alzheimer’s disease (AD) vs Cognitively Normal (CN)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with 1098 brain images. (980 used)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</a:t>
            </a:r>
            <a:r>
              <a:rPr b="1" lang="en"/>
              <a:t>MRI images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variables are </a:t>
            </a:r>
            <a:r>
              <a:rPr b="1" lang="en"/>
              <a:t>labels AD and CN.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reference: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https://www.oasis-brains.org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classes are not balanced. (70% CN, 30% AD) 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275" y="3211275"/>
            <a:ext cx="2350901" cy="16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728650"/>
            <a:ext cx="8222100" cy="3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 3D convolutional autoencoder to learn the features that are useful to classify images into AD and CN.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another 3D convolutional autoencoder with Inception module to learn the features that are useful to classify images into AD and CN.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Build a classifier to classify images into AD and CN using the encoder part of the models. 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a visualization technique, check which patterns the trained network found useful to do the classification. </a:t>
            </a:r>
            <a:endParaRPr sz="1700"/>
          </a:p>
        </p:txBody>
      </p:sp>
      <p:sp>
        <p:nvSpPr>
          <p:cNvPr id="84" name="Google Shape;84;p15"/>
          <p:cNvSpPr txBox="1"/>
          <p:nvPr/>
        </p:nvSpPr>
        <p:spPr>
          <a:xfrm>
            <a:off x="1121325" y="4572050"/>
            <a:ext cx="841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Reference: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Oh, K., Chung, Y., Kim, K.W. et al. Classification and Visualization of Alzheimer’s Disease using Volumetric Convolutional Neural Network and Transfer Learning. Sci Rep 9, 18150 (2019).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358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Determine Scan IDs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Medical data: messy!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Multiple scans, multiple diagnostic rows</a:t>
            </a:r>
            <a:endParaRPr sz="1600"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Download Data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Download script provided </a:t>
            </a:r>
            <a:endParaRPr sz="18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Storage: Google Drive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Processing: G. Colab</a:t>
            </a:r>
            <a:endParaRPr sz="1800"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33346" t="0"/>
          <a:stretch/>
        </p:blipFill>
        <p:spPr>
          <a:xfrm>
            <a:off x="2771246" y="3425150"/>
            <a:ext cx="2020051" cy="16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9099"/>
            <a:ext cx="2674201" cy="5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Image Alignment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AntsPy*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Align to “Standard” T1 image + normalize for further processing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Manual Inspection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Visually inspect success of alignment procedure</a:t>
            </a:r>
            <a:endParaRPr sz="18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Note failures, adjust accordingly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*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https://pypi.org/project/antspyx/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50" y="3641100"/>
            <a:ext cx="1843875" cy="150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647" y="3641100"/>
            <a:ext cx="1941781" cy="1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2047738" y="4216150"/>
            <a:ext cx="395100" cy="4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Slice: 16 slices focused on ventricles</a:t>
            </a:r>
            <a:endParaRPr/>
          </a:p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4694250" y="1919075"/>
            <a:ext cx="4139100" cy="2710200"/>
          </a:xfrm>
          <a:prstGeom prst="rect">
            <a:avLst/>
          </a:prstGeom>
          <a:effectLst>
            <a:reflection blurRad="0" dir="5400000" dist="38100" endA="0" fadeDir="5400012" kx="0" rotWithShape="0" algn="bl" stA="44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Augmentation: rotation in random direction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Slice after rotate: lots of unique data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50" y="2979700"/>
            <a:ext cx="2200675" cy="1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2495225" y="2982502"/>
            <a:ext cx="2200675" cy="164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250" y="2979705"/>
            <a:ext cx="2200676" cy="16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925" y="2981569"/>
            <a:ext cx="2200676" cy="1650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flipH="1" rot="-2700000">
            <a:off x="5447928" y="2738641"/>
            <a:ext cx="694945" cy="69494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5478950" y="2447550"/>
            <a:ext cx="1080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15 deg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Autoencoder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25" y="1750600"/>
            <a:ext cx="4044924" cy="25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471900" y="1902575"/>
            <a:ext cx="414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Input images dimensions: 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120 by 160 by 120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Three convolutional layers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10 feature maps each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convolution followed by size 2 max pooling and 0.8 dropout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Two 32- and 16-node layers fully connected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1.44 M parameters for the encoder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CAE Autoencoder summary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2087"/>
            <a:ext cx="3134724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725" y="1714487"/>
            <a:ext cx="3322899" cy="33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625" y="2247513"/>
            <a:ext cx="2416399" cy="18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Autoencoder with Inception Module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71900" y="1919075"/>
            <a:ext cx="4152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Input images dimensions: </a:t>
            </a:r>
            <a:endParaRPr sz="17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120 by 160 by 120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Two convolutional layers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10 feature maps each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convolution followed by size 2 max pooling and 0.8 dropout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Inception block based on GoogLeNet v2, followed by size 2 max pooling and 0.8 dropout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3" y="1925225"/>
            <a:ext cx="3367497" cy="216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